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1577" r:id="rId2"/>
    <p:sldId id="1574" r:id="rId3"/>
    <p:sldId id="257" r:id="rId4"/>
    <p:sldId id="1569" r:id="rId5"/>
    <p:sldId id="157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B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05"/>
    <p:restoredTop sz="94516"/>
  </p:normalViewPr>
  <p:slideViewPr>
    <p:cSldViewPr snapToGrid="0">
      <p:cViewPr varScale="1">
        <p:scale>
          <a:sx n="101" d="100"/>
          <a:sy n="101" d="100"/>
        </p:scale>
        <p:origin x="51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E3AFA-B946-64FF-6B8A-5666392038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7270E7-A1C5-A307-7C80-9BFA499F6B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3C6CA-C8AB-6868-6B9C-37E7BF420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727B5-C7F4-75FD-F595-ABA3D1A85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48A40-8400-B45B-2965-80370125D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86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DB1B5-41C7-8A6F-2E8B-173DD14C2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0539E9-75F0-186F-676E-A2D49A7BA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9D8CD-7CE2-1A4A-EE85-28D4219E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82E02-AAF1-B344-D512-9AA19974F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7CCE9-FA1B-CF41-73AC-79C0C63B6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729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743CEB-0757-44CF-A25E-3439A51BD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B67ED4-0754-F6EC-D589-EA72458648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63E64-0A1C-E566-A0EE-1AC32A6A6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ACBFC-5B22-D5EF-92F1-6A1F2A7F2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AEFFF-67FB-AB8F-7445-966E944A9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215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EAFD1-727E-A5FE-375E-A1AACDCB1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3354C-D810-3D9F-1F25-5F96F4A2B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D91A3-670C-96DD-2A24-B66DCE351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1B40D-27C3-0F48-8FD2-A1C89B7E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2218B-F94F-0062-5144-4AA89AD7A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71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C9B28-D702-A213-2095-7E135E8CF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5981AA-629D-4548-EA71-9F9162ADD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8B0B31-E743-A42E-3563-FCF3A10C6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06C14-119D-1AF7-D268-6AF8AE1C1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17477-C974-508C-CE8F-BC58C5131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959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24D38-8D0F-CD70-0529-5C522DD38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A99EC-BECF-AA30-8C62-297F43BD9D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6D8E46-CEBF-3453-B3AF-24F66F2C8A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C54D8-D522-6C2B-328C-DDBE424B8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B8F98-E78C-1DE8-BF28-8C307C108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A9F64F-B031-94F7-6E80-1E8E6D203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8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D4C92-25DF-C73B-134F-4832768C4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FD00D-0127-EABA-5083-2911AF9E1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A72499-9AC1-8B7E-E541-72D12EE6E9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23A863-8A04-93F7-A5B2-099871021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1B99FA-C61D-8BC8-B480-A71A742A8B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87468F-253C-2F22-4927-2FFE78C15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35AC5F-9E57-0852-65C0-8E23A330F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0DBB3B-1C24-CA6F-FCC4-323994170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59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42D5C-38D9-453D-6ED9-FA73FBA25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576802-17AE-4042-F24D-E64078310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552D10-F07E-F310-EEDC-70DB866FE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ED1971-B95B-292F-E7FD-84BB7C414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60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9124E6-0ACB-77C1-BB43-DB14B5C3B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FCA63B-2E56-C933-0E47-737F03CB0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9263BE-FE8D-41F8-9EB1-114340977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2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A9D2C-B34F-7F21-0107-C63B04BB0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628D0-5E08-AC20-42A1-7346E18D1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B68FFA-7468-ED49-74E1-DC17962A0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D4D2F-6CA9-1B35-190A-210DC54FC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F5581-B06F-5691-7176-4CEF4351C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A3A29-16B9-3575-ED62-316C60C34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638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21659-A8B5-AF87-3473-CC0465D26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5C7EEB-9CD1-DF00-94FC-EC3107B3EB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9EA32-D135-F8D8-99BF-5B9EE8B28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8D284-E81F-DD3D-D223-32EA06BC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1E3793-83DD-B468-88C1-3A70F75A5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B1305-6F03-CC50-7DE5-AF47C2F64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158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7A0AB4-0499-1A69-8E8F-65730F569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9C2E4-FDFA-44CB-3C1C-7952A15D2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CD550-69A2-A8BB-8FB7-D82BCABB15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33B4A7-C1B9-E144-B659-EA37E3DA5ED3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EA941-212B-010A-9DA3-7EFD9A1A8F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C3D0C-17D5-0619-8DC6-5BF44C333D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A4BD5E-7F08-6B44-9856-E54F7A01C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542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6191DB-2115-4FF0-B122-9E20DB573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phone with a call on the screen&#10;&#10;AI-generated content may be incorrect.">
            <a:extLst>
              <a:ext uri="{FF2B5EF4-FFF2-40B4-BE49-F238E27FC236}">
                <a16:creationId xmlns:a16="http://schemas.microsoft.com/office/drawing/2014/main" id="{DEAEA324-EBDB-80DC-EE09-2D2692494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9895" y="3038669"/>
            <a:ext cx="2292437" cy="15794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Picture 11" descr="A person holding a phone&#10;&#10;AI-generated content may be incorrect.">
            <a:extLst>
              <a:ext uri="{FF2B5EF4-FFF2-40B4-BE49-F238E27FC236}">
                <a16:creationId xmlns:a16="http://schemas.microsoft.com/office/drawing/2014/main" id="{DC3F60B5-52C9-5A1A-721C-843D0FBB2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307" y="3610827"/>
            <a:ext cx="1445836" cy="1600196"/>
          </a:xfrm>
          <a:prstGeom prst="rect">
            <a:avLst/>
          </a:prstGeom>
        </p:spPr>
      </p:pic>
      <p:pic>
        <p:nvPicPr>
          <p:cNvPr id="3" name="Picture 2" descr="A finger pointing at a glowing screen&#10;&#10;AI-generated content may be incorrect.">
            <a:extLst>
              <a:ext uri="{FF2B5EF4-FFF2-40B4-BE49-F238E27FC236}">
                <a16:creationId xmlns:a16="http://schemas.microsoft.com/office/drawing/2014/main" id="{0BF36424-E269-4CBF-2C6D-F70052B106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3063" y="3535587"/>
            <a:ext cx="2723369" cy="1675436"/>
          </a:xfrm>
          <a:prstGeom prst="rect">
            <a:avLst/>
          </a:prstGeom>
        </p:spPr>
      </p:pic>
      <p:pic>
        <p:nvPicPr>
          <p:cNvPr id="4" name="iVALTtransLogoBlue.png" descr="iVALTtransLogoBlue.png">
            <a:extLst>
              <a:ext uri="{FF2B5EF4-FFF2-40B4-BE49-F238E27FC236}">
                <a16:creationId xmlns:a16="http://schemas.microsoft.com/office/drawing/2014/main" id="{6F10965A-6EC4-222E-8746-A910F17EAC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09" y="214217"/>
            <a:ext cx="2000361" cy="49083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9FEB86-64B6-8F7A-0F23-2BD7C57CDB5F}"/>
              </a:ext>
            </a:extLst>
          </p:cNvPr>
          <p:cNvSpPr txBox="1"/>
          <p:nvPr/>
        </p:nvSpPr>
        <p:spPr>
          <a:xfrm>
            <a:off x="1021323" y="1149308"/>
            <a:ext cx="996417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AI &amp; Human IDENTITY Threats</a:t>
            </a:r>
          </a:p>
          <a:p>
            <a:pPr algn="ctr"/>
            <a:r>
              <a:rPr lang="en-US" sz="2800" b="1" i="1" dirty="0">
                <a:solidFill>
                  <a:srgbClr val="25BA98"/>
                </a:solidFill>
                <a:latin typeface="Poppins" pitchFamily="2" charset="77"/>
                <a:cs typeface="Poppins" pitchFamily="2" charset="77"/>
              </a:rPr>
              <a:t>WHO or WHAT is </a:t>
            </a:r>
            <a:r>
              <a:rPr lang="en-US" sz="2800" b="1" i="1" u="sng" dirty="0">
                <a:solidFill>
                  <a:srgbClr val="25BA98"/>
                </a:solidFill>
                <a:latin typeface="Poppins" pitchFamily="2" charset="77"/>
                <a:cs typeface="Poppins" pitchFamily="2" charset="77"/>
              </a:rPr>
              <a:t>Really</a:t>
            </a:r>
            <a:r>
              <a:rPr lang="en-US" sz="2800" b="1" i="1" dirty="0">
                <a:solidFill>
                  <a:srgbClr val="25BA98"/>
                </a:solidFill>
                <a:latin typeface="Poppins" pitchFamily="2" charset="77"/>
                <a:cs typeface="Poppins" pitchFamily="2" charset="77"/>
              </a:rPr>
              <a:t> at the Endpoint?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184C18-5F6D-3E06-BFAA-5205E86D3104}"/>
              </a:ext>
            </a:extLst>
          </p:cNvPr>
          <p:cNvSpPr txBox="1"/>
          <p:nvPr/>
        </p:nvSpPr>
        <p:spPr>
          <a:xfrm>
            <a:off x="1395289" y="5292442"/>
            <a:ext cx="3538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On-Line Access By </a:t>
            </a:r>
          </a:p>
          <a:p>
            <a:pPr algn="ctr"/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Humans &amp; AI Agents  </a:t>
            </a:r>
          </a:p>
        </p:txBody>
      </p:sp>
      <p:pic>
        <p:nvPicPr>
          <p:cNvPr id="16" name="Picture 15" descr="A person in a hoodie using a computer&#10;&#10;AI-generated content may be incorrect.">
            <a:extLst>
              <a:ext uri="{FF2B5EF4-FFF2-40B4-BE49-F238E27FC236}">
                <a16:creationId xmlns:a16="http://schemas.microsoft.com/office/drawing/2014/main" id="{755827C8-23AB-1180-CCF4-BB59A30B31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0180" y="3038669"/>
            <a:ext cx="1864992" cy="16754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34565E-E7F2-21E3-02BE-BEC3BF14FCDA}"/>
              </a:ext>
            </a:extLst>
          </p:cNvPr>
          <p:cNvSpPr txBox="1"/>
          <p:nvPr/>
        </p:nvSpPr>
        <p:spPr>
          <a:xfrm>
            <a:off x="6096000" y="5279341"/>
            <a:ext cx="49394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Real-Time Communications from Humans &amp; AI Deepfakes</a:t>
            </a:r>
          </a:p>
        </p:txBody>
      </p:sp>
    </p:spTree>
    <p:extLst>
      <p:ext uri="{BB962C8B-B14F-4D97-AF65-F5344CB8AC3E}">
        <p14:creationId xmlns:p14="http://schemas.microsoft.com/office/powerpoint/2010/main" val="2383332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FB3580-3F77-BA0B-3E61-52E61E241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ands typing on a keyboard&#10;&#10;AI-generated content may be incorrect.">
            <a:extLst>
              <a:ext uri="{FF2B5EF4-FFF2-40B4-BE49-F238E27FC236}">
                <a16:creationId xmlns:a16="http://schemas.microsoft.com/office/drawing/2014/main" id="{F2C8EB09-CEB7-A230-6A5C-4064CD465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1678" y="860485"/>
            <a:ext cx="2794799" cy="321921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EF2BEFF-85B1-1C64-3305-C7008C5293AC}"/>
              </a:ext>
            </a:extLst>
          </p:cNvPr>
          <p:cNvSpPr txBox="1"/>
          <p:nvPr/>
        </p:nvSpPr>
        <p:spPr>
          <a:xfrm>
            <a:off x="1014765" y="889137"/>
            <a:ext cx="62351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On-Line Access is the Front Door for Cyber Attacks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C2D606-76CE-1F8C-4944-EF18CC6FF9E6}"/>
              </a:ext>
            </a:extLst>
          </p:cNvPr>
          <p:cNvSpPr txBox="1"/>
          <p:nvPr/>
        </p:nvSpPr>
        <p:spPr>
          <a:xfrm>
            <a:off x="7911677" y="4079697"/>
            <a:ext cx="2794799" cy="1200329"/>
          </a:xfrm>
          <a:prstGeom prst="rect">
            <a:avLst/>
          </a:prstGeom>
          <a:solidFill>
            <a:srgbClr val="25BA9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80-90% of ALL CYBERCRIMES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rPr>
              <a:t>Start with Stolen Credentials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4F66DB-FA4B-1D51-0B6C-A2D487C99C76}"/>
              </a:ext>
            </a:extLst>
          </p:cNvPr>
          <p:cNvSpPr/>
          <p:nvPr/>
        </p:nvSpPr>
        <p:spPr>
          <a:xfrm>
            <a:off x="8105482" y="5728258"/>
            <a:ext cx="2323976" cy="65929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Learn How to Stop Stolen Credentials</a:t>
            </a:r>
          </a:p>
        </p:txBody>
      </p:sp>
      <p:pic>
        <p:nvPicPr>
          <p:cNvPr id="21" name="Picture 20" descr="A person touching a touch screen&#10;&#10;AI-generated content may be incorrect.">
            <a:extLst>
              <a:ext uri="{FF2B5EF4-FFF2-40B4-BE49-F238E27FC236}">
                <a16:creationId xmlns:a16="http://schemas.microsoft.com/office/drawing/2014/main" id="{09AB57F5-9FC1-F1EB-E2C3-61E207F4A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3081" y="2628075"/>
            <a:ext cx="2945895" cy="238667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9F9E7FB-EB93-A8AE-E314-A19569901E54}"/>
              </a:ext>
            </a:extLst>
          </p:cNvPr>
          <p:cNvSpPr txBox="1"/>
          <p:nvPr/>
        </p:nvSpPr>
        <p:spPr>
          <a:xfrm>
            <a:off x="1873080" y="5014754"/>
            <a:ext cx="2945894" cy="1200329"/>
          </a:xfrm>
          <a:prstGeom prst="rect">
            <a:avLst/>
          </a:prstGeom>
          <a:solidFill>
            <a:srgbClr val="25BA98"/>
          </a:solidFill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Poppins" pitchFamily="2" charset="77"/>
                <a:cs typeface="Poppins" pitchFamily="2" charset="77"/>
              </a:rPr>
              <a:t>AI Agents are used by 85% of Enterprises, CAGR 46% over next </a:t>
            </a:r>
          </a:p>
          <a:p>
            <a:pPr algn="ctr"/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Poppins" pitchFamily="2" charset="77"/>
                <a:cs typeface="Poppins" pitchFamily="2" charset="77"/>
              </a:rPr>
              <a:t>5 years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8FB71E-0EED-C21B-B767-FD89BFBF7C03}"/>
              </a:ext>
            </a:extLst>
          </p:cNvPr>
          <p:cNvSpPr txBox="1"/>
          <p:nvPr/>
        </p:nvSpPr>
        <p:spPr>
          <a:xfrm>
            <a:off x="5226650" y="2851918"/>
            <a:ext cx="227735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Data Breaches</a:t>
            </a:r>
          </a:p>
          <a:p>
            <a:endParaRPr lang="en-US" sz="2000" b="1" i="1" dirty="0">
              <a:solidFill>
                <a:schemeClr val="tx2">
                  <a:lumMod val="90000"/>
                  <a:lumOff val="10000"/>
                </a:schemeClr>
              </a:solidFill>
              <a:latin typeface="Poppins" pitchFamily="2" charset="77"/>
              <a:cs typeface="Poppins" pitchFamily="2" charset="77"/>
            </a:endParaRPr>
          </a:p>
          <a:p>
            <a:r>
              <a:rPr lang="en-US" sz="2000" b="1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Ransomware</a:t>
            </a:r>
          </a:p>
          <a:p>
            <a:endParaRPr lang="en-US" sz="2000" b="1" i="1" dirty="0">
              <a:solidFill>
                <a:schemeClr val="tx2">
                  <a:lumMod val="90000"/>
                  <a:lumOff val="10000"/>
                </a:schemeClr>
              </a:solidFill>
              <a:latin typeface="Poppins" pitchFamily="2" charset="77"/>
              <a:cs typeface="Poppins" pitchFamily="2" charset="77"/>
            </a:endParaRPr>
          </a:p>
          <a:p>
            <a:r>
              <a:rPr lang="en-US" sz="2000" b="1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Identity Theft</a:t>
            </a:r>
          </a:p>
          <a:p>
            <a:endParaRPr lang="en-US" sz="2000" b="1" i="1" dirty="0">
              <a:solidFill>
                <a:schemeClr val="tx2">
                  <a:lumMod val="90000"/>
                  <a:lumOff val="10000"/>
                </a:schemeClr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95341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A891A-B03C-4150-361B-D9FCAF6D0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1C439-7A36-6998-3F3C-695CA695DB53}"/>
              </a:ext>
            </a:extLst>
          </p:cNvPr>
          <p:cNvSpPr txBox="1"/>
          <p:nvPr/>
        </p:nvSpPr>
        <p:spPr>
          <a:xfrm>
            <a:off x="1962252" y="473091"/>
            <a:ext cx="849464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AI Empowers Hackers for More Effective Social Engineering and Deepfakes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2C855D-CAFD-11BE-7560-96B46607126E}"/>
              </a:ext>
            </a:extLst>
          </p:cNvPr>
          <p:cNvSpPr txBox="1"/>
          <p:nvPr/>
        </p:nvSpPr>
        <p:spPr>
          <a:xfrm>
            <a:off x="7636351" y="4661345"/>
            <a:ext cx="25340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Customer Service and Help Desks can be Faked and/or Impersonated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27DB77-AA32-C19B-6D84-F511CEC54F1E}"/>
              </a:ext>
            </a:extLst>
          </p:cNvPr>
          <p:cNvSpPr txBox="1"/>
          <p:nvPr/>
        </p:nvSpPr>
        <p:spPr>
          <a:xfrm>
            <a:off x="3397904" y="2342673"/>
            <a:ext cx="29905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Fake Callers </a:t>
            </a:r>
          </a:p>
          <a:p>
            <a:pPr algn="ctr"/>
            <a:r>
              <a:rPr lang="en-US" b="1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(Humans or AI) are More Convincing </a:t>
            </a:r>
          </a:p>
        </p:txBody>
      </p:sp>
      <p:pic>
        <p:nvPicPr>
          <p:cNvPr id="14" name="Picture 13" descr="A person wearing a headset and smiling&#10;&#10;AI-generated content may be incorrect.">
            <a:extLst>
              <a:ext uri="{FF2B5EF4-FFF2-40B4-BE49-F238E27FC236}">
                <a16:creationId xmlns:a16="http://schemas.microsoft.com/office/drawing/2014/main" id="{BE00C778-00A2-412D-8317-BEFD5C5B9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526" y="4294319"/>
            <a:ext cx="2534096" cy="203694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D5C98C9-46D7-94F9-7047-80C986751D9E}"/>
              </a:ext>
            </a:extLst>
          </p:cNvPr>
          <p:cNvSpPr/>
          <p:nvPr/>
        </p:nvSpPr>
        <p:spPr>
          <a:xfrm>
            <a:off x="1838416" y="4801320"/>
            <a:ext cx="2693292" cy="94756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Learn How to Stop Social Engineering and AI Deepfakes</a:t>
            </a:r>
          </a:p>
        </p:txBody>
      </p:sp>
      <p:pic>
        <p:nvPicPr>
          <p:cNvPr id="6" name="Picture 5" descr="A person holding a phone&#10;&#10;AI-generated content may be incorrect.">
            <a:extLst>
              <a:ext uri="{FF2B5EF4-FFF2-40B4-BE49-F238E27FC236}">
                <a16:creationId xmlns:a16="http://schemas.microsoft.com/office/drawing/2014/main" id="{B71BEB07-1910-92E5-1922-07EC194BF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186" y="1898279"/>
            <a:ext cx="2534096" cy="1812118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pic>
        <p:nvPicPr>
          <p:cNvPr id="7" name="Picture 6" descr="A person holding a phone&#10;&#10;AI-generated content may be incorrect.">
            <a:extLst>
              <a:ext uri="{FF2B5EF4-FFF2-40B4-BE49-F238E27FC236}">
                <a16:creationId xmlns:a16="http://schemas.microsoft.com/office/drawing/2014/main" id="{A0F75911-3CB8-C41A-FDAB-BCB0F4E195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0890" y="1963070"/>
            <a:ext cx="1458885" cy="16146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ED2AAC-7233-5F52-F95D-426DD89BF035}"/>
              </a:ext>
            </a:extLst>
          </p:cNvPr>
          <p:cNvSpPr txBox="1"/>
          <p:nvPr/>
        </p:nvSpPr>
        <p:spPr>
          <a:xfrm>
            <a:off x="8516522" y="2447223"/>
            <a:ext cx="26932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TextsSeem</a:t>
            </a:r>
            <a:r>
              <a:rPr lang="en-US" b="1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 more Authentic</a:t>
            </a:r>
          </a:p>
        </p:txBody>
      </p:sp>
    </p:spTree>
    <p:extLst>
      <p:ext uri="{BB962C8B-B14F-4D97-AF65-F5344CB8AC3E}">
        <p14:creationId xmlns:p14="http://schemas.microsoft.com/office/powerpoint/2010/main" val="3343684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21D647-DC44-0FBF-44D5-850C635816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017C998-8C79-4FDC-A640-CC428B38EC9C}"/>
              </a:ext>
            </a:extLst>
          </p:cNvPr>
          <p:cNvCxnSpPr>
            <a:cxnSpLocks/>
          </p:cNvCxnSpPr>
          <p:nvPr/>
        </p:nvCxnSpPr>
        <p:spPr>
          <a:xfrm>
            <a:off x="2764756" y="3576614"/>
            <a:ext cx="1985265" cy="0"/>
          </a:xfrm>
          <a:prstGeom prst="line">
            <a:avLst/>
          </a:prstGeom>
          <a:ln w="38100">
            <a:solidFill>
              <a:srgbClr val="25BA9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49F5021-CF41-782A-5223-437D070D3786}"/>
              </a:ext>
            </a:extLst>
          </p:cNvPr>
          <p:cNvCxnSpPr>
            <a:cxnSpLocks/>
          </p:cNvCxnSpPr>
          <p:nvPr/>
        </p:nvCxnSpPr>
        <p:spPr>
          <a:xfrm>
            <a:off x="6370928" y="3559142"/>
            <a:ext cx="2835997" cy="0"/>
          </a:xfrm>
          <a:prstGeom prst="line">
            <a:avLst/>
          </a:prstGeom>
          <a:ln w="38100">
            <a:solidFill>
              <a:srgbClr val="25BA9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erson smiling while looking at her phone&#10;&#10;AI-generated content may be incorrect.">
            <a:extLst>
              <a:ext uri="{FF2B5EF4-FFF2-40B4-BE49-F238E27FC236}">
                <a16:creationId xmlns:a16="http://schemas.microsoft.com/office/drawing/2014/main" id="{FDC5B003-2FE1-3117-A57F-9D123BC75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872" y="2605617"/>
            <a:ext cx="1762604" cy="1534250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3A2F888-9D3B-4343-755D-648B78D7E5AD}"/>
              </a:ext>
            </a:extLst>
          </p:cNvPr>
          <p:cNvGrpSpPr/>
          <p:nvPr/>
        </p:nvGrpSpPr>
        <p:grpSpPr>
          <a:xfrm>
            <a:off x="3926272" y="2256899"/>
            <a:ext cx="4451125" cy="3508653"/>
            <a:chOff x="4118971" y="3056544"/>
            <a:chExt cx="3536998" cy="350865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2ECFA90-5A53-9A37-E035-6F1BD275A076}"/>
                </a:ext>
              </a:extLst>
            </p:cNvPr>
            <p:cNvSpPr txBox="1"/>
            <p:nvPr/>
          </p:nvSpPr>
          <p:spPr>
            <a:xfrm>
              <a:off x="4118971" y="3056544"/>
              <a:ext cx="3536998" cy="3508653"/>
            </a:xfrm>
            <a:prstGeom prst="rect">
              <a:avLst/>
            </a:prstGeom>
            <a:solidFill>
              <a:srgbClr val="25BA98"/>
            </a:solidFill>
          </p:spPr>
          <p:txBody>
            <a:bodyPr wrap="square" rtlCol="0">
              <a:spAutoFit/>
            </a:bodyPr>
            <a:lstStyle/>
            <a:p>
              <a:endParaRPr lang="en-US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  <a:p>
              <a:endParaRPr lang="en-US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  <a:p>
              <a:endParaRPr lang="en-US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Unassailable IDENTITY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20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0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Up to 25 Identity Factors 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0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Contextual Attributes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0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Dynamic Variables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sz="2000" b="1" dirty="0">
                  <a:solidFill>
                    <a:schemeClr val="bg1"/>
                  </a:solidFill>
                  <a:latin typeface="Poppins" pitchFamily="2" charset="77"/>
                  <a:cs typeface="Poppins" pitchFamily="2" charset="77"/>
                </a:rPr>
                <a:t>AI-Driven Factor Selection by Risk and Use Case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endParaRPr lang="en-US" sz="1400" b="1" dirty="0">
                <a:solidFill>
                  <a:schemeClr val="bg1"/>
                </a:solidFill>
                <a:latin typeface="Poppins" pitchFamily="2" charset="77"/>
                <a:cs typeface="Poppins" pitchFamily="2" charset="77"/>
              </a:endParaRPr>
            </a:p>
          </p:txBody>
        </p:sp>
        <p:pic>
          <p:nvPicPr>
            <p:cNvPr id="2" name="iVALTtransLogoBlue.png" descr="iVALTtransLogoBlue.png">
              <a:extLst>
                <a:ext uri="{FF2B5EF4-FFF2-40B4-BE49-F238E27FC236}">
                  <a16:creationId xmlns:a16="http://schemas.microsoft.com/office/drawing/2014/main" id="{91F1294C-DCDE-C7E9-AB4A-47184A8988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81694" y="3396386"/>
              <a:ext cx="1453673" cy="453117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</p:pic>
      </p:grpSp>
      <p:pic>
        <p:nvPicPr>
          <p:cNvPr id="20" name="Picture 19" descr="A person touching a touch screen&#10;&#10;AI-generated content may be incorrect.">
            <a:extLst>
              <a:ext uri="{FF2B5EF4-FFF2-40B4-BE49-F238E27FC236}">
                <a16:creationId xmlns:a16="http://schemas.microsoft.com/office/drawing/2014/main" id="{F7EAA42F-3380-CBC8-52D0-6A3A08D4D9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4193" y="2605617"/>
            <a:ext cx="1762604" cy="142801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9F259FD-C0F4-5D61-120F-897A491BD4BD}"/>
              </a:ext>
            </a:extLst>
          </p:cNvPr>
          <p:cNvSpPr/>
          <p:nvPr/>
        </p:nvSpPr>
        <p:spPr>
          <a:xfrm>
            <a:off x="4955532" y="5982330"/>
            <a:ext cx="2524650" cy="53851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Learn More Now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1D1714-647B-6036-8A98-A49B16F4FB5A}"/>
              </a:ext>
            </a:extLst>
          </p:cNvPr>
          <p:cNvSpPr txBox="1"/>
          <p:nvPr/>
        </p:nvSpPr>
        <p:spPr>
          <a:xfrm>
            <a:off x="3488538" y="792557"/>
            <a:ext cx="54586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Use AI’s Power to Stop AI’s Expanding Threats!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D2305E-793F-E7EF-39F8-986F2917D9CD}"/>
              </a:ext>
            </a:extLst>
          </p:cNvPr>
          <p:cNvSpPr txBox="1"/>
          <p:nvPr/>
        </p:nvSpPr>
        <p:spPr>
          <a:xfrm>
            <a:off x="8688033" y="4042788"/>
            <a:ext cx="2693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AI Agents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4961E3-99A3-A3CE-9751-C3C49B255E09}"/>
              </a:ext>
            </a:extLst>
          </p:cNvPr>
          <p:cNvSpPr txBox="1"/>
          <p:nvPr/>
        </p:nvSpPr>
        <p:spPr>
          <a:xfrm>
            <a:off x="991528" y="4140992"/>
            <a:ext cx="2693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Humans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3FF372-45F6-3F79-12ED-C5BEF5E12FCF}"/>
              </a:ext>
            </a:extLst>
          </p:cNvPr>
          <p:cNvSpPr txBox="1"/>
          <p:nvPr/>
        </p:nvSpPr>
        <p:spPr>
          <a:xfrm>
            <a:off x="1247876" y="4453352"/>
            <a:ext cx="2118176" cy="830997"/>
          </a:xfrm>
          <a:prstGeom prst="rect">
            <a:avLst/>
          </a:prstGeom>
          <a:noFill/>
          <a:ln>
            <a:solidFill>
              <a:schemeClr val="tx2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Human-to-Human</a:t>
            </a:r>
          </a:p>
          <a:p>
            <a:r>
              <a:rPr lang="en-US" sz="16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Human-to-Agent</a:t>
            </a:r>
          </a:p>
          <a:p>
            <a:r>
              <a:rPr lang="en-US" sz="16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Human-to-Online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0DDED7-56EC-5AC6-D16D-46AF63077A8D}"/>
              </a:ext>
            </a:extLst>
          </p:cNvPr>
          <p:cNvSpPr txBox="1"/>
          <p:nvPr/>
        </p:nvSpPr>
        <p:spPr>
          <a:xfrm>
            <a:off x="9004681" y="4412120"/>
            <a:ext cx="1982502" cy="830997"/>
          </a:xfrm>
          <a:prstGeom prst="rect">
            <a:avLst/>
          </a:prstGeom>
          <a:noFill/>
          <a:ln>
            <a:solidFill>
              <a:schemeClr val="tx2">
                <a:lumMod val="90000"/>
                <a:lumOff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Agent-to-Human</a:t>
            </a:r>
          </a:p>
          <a:p>
            <a:r>
              <a:rPr lang="en-US" sz="16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Agent-to-Agent</a:t>
            </a:r>
          </a:p>
          <a:p>
            <a:r>
              <a:rPr lang="en-US" sz="1600" i="1" dirty="0">
                <a:solidFill>
                  <a:schemeClr val="tx2">
                    <a:lumMod val="90000"/>
                    <a:lumOff val="10000"/>
                  </a:schemeClr>
                </a:solidFill>
                <a:latin typeface="Poppins" pitchFamily="2" charset="77"/>
                <a:cs typeface="Poppins" pitchFamily="2" charset="77"/>
              </a:rPr>
              <a:t>Agent-to-Online</a:t>
            </a:r>
          </a:p>
        </p:txBody>
      </p:sp>
    </p:spTree>
    <p:extLst>
      <p:ext uri="{BB962C8B-B14F-4D97-AF65-F5344CB8AC3E}">
        <p14:creationId xmlns:p14="http://schemas.microsoft.com/office/powerpoint/2010/main" val="493279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031851A-D9C1-3918-3653-E2849E769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09" y="797992"/>
            <a:ext cx="11466182" cy="526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993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158</Words>
  <Application>Microsoft Macintosh PowerPoint</Application>
  <PresentationFormat>Widescreen</PresentationFormat>
  <Paragraphs>41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Brian Stout</dc:creator>
  <cp:lastModifiedBy>Brian Stout</cp:lastModifiedBy>
  <cp:revision>12</cp:revision>
  <dcterms:created xsi:type="dcterms:W3CDTF">2025-05-12T15:30:24Z</dcterms:created>
  <dcterms:modified xsi:type="dcterms:W3CDTF">2025-05-13T18:33:53Z</dcterms:modified>
</cp:coreProperties>
</file>

<file path=docProps/thumbnail.jpeg>
</file>